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6afbb7acf7894a7f" /><Relationship Type="http://schemas.openxmlformats.org/officeDocument/2006/relationships/extended-properties" Target="/docProps/app.xml" Id="R1552f93e71cd42aa" /><Relationship Type="http://schemas.openxmlformats.org/officeDocument/2006/relationships/officeDocument" Target="/ppt/presentation.xml" Id="Rb589ac37d26c4a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b44394ab21407a"/>
  </p:sldMasterIdLst>
  <p:notesMasterIdLst>
    <p:notesMasterId xmlns:r="http://schemas.openxmlformats.org/officeDocument/2006/relationships" r:id="R1043830304594740"/>
  </p:notesMasterIdLst>
  <p:sldIdLst>
    <p:sldId xmlns:r="http://schemas.openxmlformats.org/officeDocument/2006/relationships" id="256" r:id="R18b6525dfced40a0"/>
    <p:sldId xmlns:r="http://schemas.openxmlformats.org/officeDocument/2006/relationships" id="257" r:id="R370bd24b5546453f"/>
    <p:sldId xmlns:r="http://schemas.openxmlformats.org/officeDocument/2006/relationships" id="258" r:id="Rfaf90fed6d7f44f7"/>
    <p:sldId xmlns:r="http://schemas.openxmlformats.org/officeDocument/2006/relationships" id="259" r:id="R3a729230e0c34648"/>
    <p:sldId xmlns:r="http://schemas.openxmlformats.org/officeDocument/2006/relationships" id="260" r:id="Reebde417ec244d34"/>
    <p:sldId xmlns:r="http://schemas.openxmlformats.org/officeDocument/2006/relationships" id="261" r:id="R45a81464510d463a"/>
    <p:sldId xmlns:r="http://schemas.openxmlformats.org/officeDocument/2006/relationships" id="262" r:id="R85354e183fc84b07"/>
    <p:sldId xmlns:r="http://schemas.openxmlformats.org/officeDocument/2006/relationships" id="263" r:id="R43db7b32f96647b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7b89b23eb2444c99" /><Relationship Type="http://schemas.openxmlformats.org/officeDocument/2006/relationships/slideMaster" Target="/ppt/slideMasters/slideMaster1.xml" Id="Rd7b44394ab21407a" /><Relationship Type="http://schemas.openxmlformats.org/officeDocument/2006/relationships/notesMaster" Target="/ppt/notesMasters/notesMaster1.xml" Id="R1043830304594740" /><Relationship Type="http://schemas.openxmlformats.org/officeDocument/2006/relationships/presProps" Target="/ppt/presProps.xml" Id="R927cf73e1dc64aea" /><Relationship Type="http://schemas.openxmlformats.org/officeDocument/2006/relationships/viewProps" Target="/ppt/viewProps.xml" Id="R5bf48aef15814cc9" /><Relationship Type="http://schemas.openxmlformats.org/officeDocument/2006/relationships/tableStyles" Target="/ppt/tableStyles.xml" Id="Re4b7166c3bed484b" /><Relationship Type="http://schemas.openxmlformats.org/officeDocument/2006/relationships/slide" Target="/ppt/slides/slide1.xml" Id="R18b6525dfced40a0" /><Relationship Type="http://schemas.openxmlformats.org/officeDocument/2006/relationships/slide" Target="/ppt/slides/slide2.xml" Id="R370bd24b5546453f" /><Relationship Type="http://schemas.openxmlformats.org/officeDocument/2006/relationships/slide" Target="/ppt/slides/slide3.xml" Id="Rfaf90fed6d7f44f7" /><Relationship Type="http://schemas.openxmlformats.org/officeDocument/2006/relationships/slide" Target="/ppt/slides/slide4.xml" Id="R3a729230e0c34648" /><Relationship Type="http://schemas.openxmlformats.org/officeDocument/2006/relationships/slide" Target="/ppt/slides/slide5.xml" Id="Reebde417ec244d34" /><Relationship Type="http://schemas.openxmlformats.org/officeDocument/2006/relationships/slide" Target="/ppt/slides/slide6.xml" Id="R45a81464510d463a" /><Relationship Type="http://schemas.openxmlformats.org/officeDocument/2006/relationships/slide" Target="/ppt/slides/slide7.xml" Id="R85354e183fc84b07" /><Relationship Type="http://schemas.openxmlformats.org/officeDocument/2006/relationships/slide" Target="/ppt/slides/slide8.xml" Id="R43db7b32f96647b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4f451b7cce9341e5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bc99690c0692494f" /><Relationship Type="http://schemas.openxmlformats.org/officeDocument/2006/relationships/notesMaster" Target="/ppt/notesMasters/notesMaster1.xml" Id="R8eb2deaede9d4122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8f220982793c4ace" /><Relationship Type="http://schemas.openxmlformats.org/officeDocument/2006/relationships/notesMaster" Target="/ppt/notesMasters/notesMaster1.xml" Id="R7453f4aa15c44181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6cdc4a9c8f954af7" /><Relationship Type="http://schemas.openxmlformats.org/officeDocument/2006/relationships/notesMaster" Target="/ppt/notesMasters/notesMaster1.xml" Id="R762ecf02b3eb4e4e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0d3e60cf8f4540b4" /><Relationship Type="http://schemas.openxmlformats.org/officeDocument/2006/relationships/notesMaster" Target="/ppt/notesMasters/notesMaster1.xml" Id="R79cf8023f973496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3a84071150d4469e" /><Relationship Type="http://schemas.openxmlformats.org/officeDocument/2006/relationships/notesMaster" Target="/ppt/notesMasters/notesMaster1.xml" Id="Rfbe78d95c1fa416c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5b1aa5398974382" /><Relationship Type="http://schemas.openxmlformats.org/officeDocument/2006/relationships/notesMaster" Target="/ppt/notesMasters/notesMaster1.xml" Id="Rd9e5daa5cc8c4c9a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d8ee0b7e086c49b3" /><Relationship Type="http://schemas.openxmlformats.org/officeDocument/2006/relationships/notesMaster" Target="/ppt/notesMasters/notesMaster1.xml" Id="R07c3d4c7ea9e4540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0b959f28856a41ca" /><Relationship Type="http://schemas.openxmlformats.org/officeDocument/2006/relationships/notesMaster" Target="/ppt/notesMasters/notesMaster1.xml" Id="Rd2e5bb20955245fb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6e3596bc314a61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70e0766e86fa44ee" /><Relationship Type="http://schemas.openxmlformats.org/officeDocument/2006/relationships/slideLayout" Target="/ppt/slideLayouts/slideLayout1.xml" Id="Rdbb47df8db45477f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b47df8db45477f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303b9ff734064" /><Relationship Type="http://schemas.openxmlformats.org/officeDocument/2006/relationships/notesSlide" Target="/ppt/notesSlides/notesSlide1.xml" Id="R81e3cb322c804c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a6a98ddd14d66" /><Relationship Type="http://schemas.openxmlformats.org/officeDocument/2006/relationships/notesSlide" Target="/ppt/notesSlides/notesSlide2.xml" Id="Rc7d2c2dd8d764a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3122fce064e08" /><Relationship Type="http://schemas.openxmlformats.org/officeDocument/2006/relationships/notesSlide" Target="/ppt/notesSlides/notesSlide3.xml" Id="Rf51bbfa4a07c46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46f3f9f934219" /><Relationship Type="http://schemas.openxmlformats.org/officeDocument/2006/relationships/notesSlide" Target="/ppt/notesSlides/notesSlide4.xml" Id="Rb07f6a7a8f584c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a88ec7117451b" /><Relationship Type="http://schemas.openxmlformats.org/officeDocument/2006/relationships/notesSlide" Target="/ppt/notesSlides/notesSlide5.xml" Id="Ref1da41166984c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eeb56520b40dd" /><Relationship Type="http://schemas.openxmlformats.org/officeDocument/2006/relationships/notesSlide" Target="/ppt/notesSlides/notesSlide6.xml" Id="R1d2644aa66e941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c17b1d1a741cb" /><Relationship Type="http://schemas.openxmlformats.org/officeDocument/2006/relationships/notesSlide" Target="/ppt/notesSlides/notesSlide7.xml" Id="Rc0fd1a7dbbc1419a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f3e0716514755" /><Relationship Type="http://schemas.openxmlformats.org/officeDocument/2006/relationships/notesSlide" Target="/ppt/notesSlides/notesSlide8.xml" Id="R8d85090e0c3a4f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D94DE65-272F-4ACB-A938-B680999CD3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B48CE28-615A-4724-88D2-A380BDA717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143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537BF15-B755-4F06-9B61-EDE64270CB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" y="0"/>
            <a:ext cx="47625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55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9454BF2-F03F-4FB2-A503-A63467549A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647700"/>
            <a:ext cx="4953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F6D73"/>
                </a:solidFill>
                <a:latin typeface="PingFang SC"/>
                <a:ea typeface="PingFang SC"/>
                <a:cs typeface="PingFang SC"/>
              </a:defRPr>
            </a:pPr>
            <a:r>
              <a:rPr sz="1350" b="1">
                <a:solidFill>
                  <a:srgbClr val="0F6D73"/>
                </a:solidFill>
                <a:latin typeface="PingFang SC"/>
                <a:ea typeface="PingFang SC"/>
                <a:cs typeface="PingFang SC"/>
              </a:rPr>
              <a:t>AI Skills / Agent 案例分享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A7B919C-18E3-4EBC-8849-168845D84B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123950"/>
            <a:ext cx="83820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37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337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让前线高频复杂工作变轻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F805A46-C778-45A3-81D9-49E38BBEC8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1952625"/>
            <a:ext cx="78105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500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背景出发点：Keeta 多国家运营推进后，前线每天都在处理问数分析、跨系统诊断、运营配置、外部信息感知等工作。这些工作频次高、上下文分散、规则多且容易出错，过去主要靠人切系统、查资料、整理判断。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5E0BDCB-22B4-4F7B-89EB-28BDA4BB54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685800"/>
            <a:ext cx="2190750" cy="2190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FF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836A6E4-BD1A-436B-A65D-A357DC6CCA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91650" y="1238250"/>
            <a:ext cx="1466850" cy="1466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E9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D2C561C-94F6-421F-A6E1-5F1738A327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29700" y="1743075"/>
            <a:ext cx="1028700" cy="1028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E4D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3670B61-E026-487A-A12E-B81D7D3E02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24950" y="1200150"/>
            <a:ext cx="1676400" cy="1219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76200" tIns="76200" rIns="76200" bIns="76200" anchor="ctr"/>
          <a:lstStyle xmlns:a="http://schemas.openxmlformats.org/drawingml/2006/main"/>
          <a:p xmlns:a="http://schemas.openxmlformats.org/drawingml/2006/main">
            <a:pPr algn="ctr">
              <a:defRPr sz="17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7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人确认关键点</a:t>
            </a:r>
          </a:p>
          <a:p xmlns:a="http://schemas.openxmlformats.org/drawingml/2006/main">
            <a:pPr algn="ctr">
              <a:defRPr sz="17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7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AI 承接重复链路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8304168-6415-424E-9AC6-A874CB1458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000375"/>
            <a:ext cx="98107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  <p:txBody>
          <a:bodyPr xmlns:a="http://schemas.openxmlformats.org/drawingml/2006/main" lIns="171450" tIns="85725" rIns="171450" bIns="85725" anchor="t"/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800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总论点：AI Skills/Agent 的价值，是让前线把高频、复杂、跨系统、易出错的工作变轻。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5C19598-D7AD-4775-85FD-588C965CD2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848100"/>
            <a:ext cx="23812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12004DE-86A7-4B6E-BE9F-FE04173CC1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848100"/>
            <a:ext cx="47625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17BBB32-9872-4CF1-9726-AA25DDE699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3990975"/>
            <a:ext cx="21145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0F6D73"/>
                </a:solidFill>
                <a:latin typeface="PingFang SC"/>
                <a:ea typeface="PingFang SC"/>
                <a:cs typeface="PingFang SC"/>
              </a:defRPr>
            </a:pPr>
            <a:r>
              <a:rPr sz="2100" b="1">
                <a:solidFill>
                  <a:srgbClr val="0F6D73"/>
                </a:solidFill>
                <a:latin typeface="PingFang SC"/>
                <a:ea typeface="PingFang SC"/>
                <a:cs typeface="PingFang SC"/>
              </a:rPr>
              <a:t>595人天/月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03F62E9-3544-46DB-9C72-8A988C3E9F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4362450"/>
            <a:ext cx="21145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数据查询提效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15B3BAA-9E5B-4522-8721-11DC02C8DA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4629150"/>
            <a:ext cx="21145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自然语言问数、报告、分析、告警带来数据消费增量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9AE3129-FB40-4B3B-91AC-4282F0B64C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848100"/>
            <a:ext cx="23812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0F698DE-DB44-422F-93E3-A38A4EF31C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848100"/>
            <a:ext cx="47625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55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1AE37AF-C854-4279-826C-64E19F70F3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3990975"/>
            <a:ext cx="21145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C9553A"/>
                </a:solidFill>
                <a:latin typeface="PingFang SC"/>
                <a:ea typeface="PingFang SC"/>
                <a:cs typeface="PingFang SC"/>
              </a:defRPr>
            </a:pPr>
            <a:r>
              <a:rPr sz="2100" b="1">
                <a:solidFill>
                  <a:srgbClr val="C9553A"/>
                </a:solidFill>
                <a:latin typeface="PingFang SC"/>
                <a:ea typeface="PingFang SC"/>
                <a:cs typeface="PingFang SC"/>
              </a:rPr>
              <a:t>15-25秒/单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2E5544B-8316-4C37-A30D-1CED66B479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4362450"/>
            <a:ext cx="21145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申诉审核链路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5A50833-33AB-46B3-9095-2979FA5367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62350" y="4629150"/>
            <a:ext cx="21145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自动采集材料、规则判断、执行与全量质检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D50715C-8573-47D6-88CD-FA64D63981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57900" y="3848100"/>
            <a:ext cx="23812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9EBEA5B-9365-4DA7-A8C0-5A5BE515B8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57900" y="3848100"/>
            <a:ext cx="47625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7791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67D0C8F-0310-4983-9CFC-58D01415D4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3990975"/>
            <a:ext cx="21145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B7791F"/>
                </a:solidFill>
                <a:latin typeface="PingFang SC"/>
                <a:ea typeface="PingFang SC"/>
                <a:cs typeface="PingFang SC"/>
              </a:defRPr>
            </a:pPr>
            <a:r>
              <a:rPr sz="2100" b="1">
                <a:solidFill>
                  <a:srgbClr val="B7791F"/>
                </a:solidFill>
                <a:latin typeface="PingFang SC"/>
                <a:ea typeface="PingFang SC"/>
                <a:cs typeface="PingFang SC"/>
              </a:rPr>
              <a:t>47%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70A12C4-65DE-46A4-B2E1-252C2423F6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4362450"/>
            <a:ext cx="21145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批量配券提效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2F1CD77-E62C-487F-969E-999F841ECE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29350" y="4629150"/>
            <a:ext cx="21145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运营参与 &lt;1 分钟，步骤从 150+ 降到 4-5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F8A5E9E-D3A6-4A7F-AE89-8D44BA780A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3848100"/>
            <a:ext cx="23812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9273C48-2BC5-4B4A-B357-2888879781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3848100"/>
            <a:ext cx="47625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C59A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E968D90-3C05-4507-A681-C94EB39B88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96350" y="3990975"/>
            <a:ext cx="21145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4C59A8"/>
                </a:solidFill>
                <a:latin typeface="PingFang SC"/>
                <a:ea typeface="PingFang SC"/>
                <a:cs typeface="PingFang SC"/>
              </a:defRPr>
            </a:pPr>
            <a:r>
              <a:rPr sz="2100" b="1">
                <a:solidFill>
                  <a:srgbClr val="4C59A8"/>
                </a:solidFill>
                <a:latin typeface="PingFang SC"/>
                <a:ea typeface="PingFang SC"/>
                <a:cs typeface="PingFang SC"/>
              </a:rPr>
              <a:t>3.5x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D59CFE9-42DC-4BB2-B840-93DFB6BC07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96350" y="4362450"/>
            <a:ext cx="21145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热点感知频次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4AF7CA5-277E-4C91-8B0B-640010820B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96350" y="4629150"/>
            <a:ext cx="21145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社媒热点从每周 2 次升级为每日自动监测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F6CC8D54-AFC7-41DD-8EBA-C7A17574B0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5905500"/>
            <a:ext cx="952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75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2026.06</a:t>
            </a:r>
          </a:p>
        </p:txBody>
      </p:sp>
    </p:spTree>
    <p:extLst>
      <p:ext uri="{BB962C8B-B14F-4D97-AF65-F5344CB8AC3E}">
        <p14:creationId xmlns:p14="http://schemas.microsoft.com/office/powerpoint/2010/main" val="1154964328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B4FD74D-B5AD-4D0F-A4BB-DB97507850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AA66A0B-BFDD-4BF6-92BB-E29C015C82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400050"/>
            <a:ext cx="6667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69E51ED-0853-4957-BD47-85956889B1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514350"/>
            <a:ext cx="3429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四类前线工作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398DAC7-33F9-4C2A-864C-20A3B2D6C0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762000"/>
            <a:ext cx="91440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23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从原来怎么做，到现在怎么变轻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90A21F9-08A3-41DE-8029-BB4FEFC794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305550"/>
            <a:ext cx="11049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0E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6B6F5AB-EBA7-4A45-A9B8-0002989DAD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419850"/>
            <a:ext cx="2381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Skill Share Point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AE573DE-243A-48F7-B24B-41C914A9E9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19850"/>
            <a:ext cx="4191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02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BE67162-4876-45DB-B21D-380DD54D8B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524000"/>
            <a:ext cx="2381250" cy="2190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FF0"/>
          </a:solidFill>
          <a:ln xmlns:a="http://schemas.openxmlformats.org/drawingml/2006/main" w="9525">
            <a:solidFill>
              <a:srgbClr val="DDEFF0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8C60FC5-CEC1-4467-8030-A169924AE5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95450"/>
            <a:ext cx="4191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F6D73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0F6D73"/>
                </a:solidFill>
                <a:latin typeface="PingFang SC"/>
                <a:ea typeface="PingFang SC"/>
                <a:cs typeface="PingFang SC"/>
              </a:rPr>
              <a:t>01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7F8554C-E4BF-47A3-9560-5499CD497F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1685925"/>
            <a:ext cx="15811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57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数据分析类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4E41F05-AB2C-455B-99FB-601BDA33D5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133600"/>
            <a:ext cx="20383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找报表、临时拉数、解释指标、盯盘告警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5A2569A-A160-4D80-A3C3-EBB8AB236C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590800"/>
            <a:ext cx="20383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自然语言问数 + 自动解读 + 报告/告警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0BA3A9A-8D98-4B25-8561-DC3FEC596B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124200"/>
            <a:ext cx="20383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业务、运营、销售、国家团队等数据用户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1396C68-D305-472E-AD55-1119DEEB53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390900"/>
            <a:ext cx="20383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0F6D73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0F6D73"/>
                </a:solidFill>
                <a:latin typeface="PingFang SC"/>
                <a:ea typeface="PingFang SC"/>
                <a:cs typeface="PingFang SC"/>
              </a:rPr>
              <a:t>主案例：Keeta Data Query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B78DEBE-2A8D-4444-8D3C-F7ED78BECE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1524000"/>
            <a:ext cx="2381250" cy="2190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E4DE"/>
          </a:solidFill>
          <a:ln xmlns:a="http://schemas.openxmlformats.org/drawingml/2006/main" w="9525">
            <a:solidFill>
              <a:srgbClr val="F6E4DE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B541EB0-4F6E-4765-AFCC-9AD5306B40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05200" y="1695450"/>
            <a:ext cx="4191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C9553A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C9553A"/>
                </a:solidFill>
                <a:latin typeface="PingFang SC"/>
                <a:ea typeface="PingFang SC"/>
                <a:cs typeface="PingFang SC"/>
              </a:rPr>
              <a:t>02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228513D-FF91-4CBB-B16C-AC22902697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62400" y="1685925"/>
            <a:ext cx="15811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57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诊断分析类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71D26FC-8D59-4942-B564-949E9BEFA2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05200" y="2133600"/>
            <a:ext cx="20383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查日志、查订单、查材料、翻规则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D192AA5-5CC6-4F8E-ADFA-7E6B8ACBF8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05200" y="2590800"/>
            <a:ext cx="20383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一次输入拉通完整判断链，人工确认边界 case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52E2497-BE36-401C-A077-F8CA797845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05200" y="3124200"/>
            <a:ext cx="20383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履约、客服、PMM 申诉运营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85EC2B9-C12A-4CAE-B3DD-89E9DF746D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05200" y="3390900"/>
            <a:ext cx="20383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C9553A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C9553A"/>
                </a:solidFill>
                <a:latin typeface="PingFang SC"/>
                <a:ea typeface="PingFang SC"/>
                <a:cs typeface="PingFang SC"/>
              </a:rPr>
              <a:t>主案例：骑手判罚申诉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E7054B3-1F8F-4690-9E34-17488088C2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1524000"/>
            <a:ext cx="2381250" cy="2190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EAD4"/>
          </a:solidFill>
          <a:ln xmlns:a="http://schemas.openxmlformats.org/drawingml/2006/main" w="9525">
            <a:solidFill>
              <a:srgbClr val="F6EAD4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053C05D-BCBA-4CC1-B3FF-9CE5FDD766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1695450"/>
            <a:ext cx="4191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B7791F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B7791F"/>
                </a:solidFill>
                <a:latin typeface="PingFang SC"/>
                <a:ea typeface="PingFang SC"/>
                <a:cs typeface="PingFang SC"/>
              </a:rPr>
              <a:t>03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DE37AC8-F101-4D8D-BC79-1F2D9186A5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29400" y="1685925"/>
            <a:ext cx="15811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57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运营操作类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9E47392-B5D9-459A-8DD2-35ABDBB524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133600"/>
            <a:ext cx="20383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多平台配置、人工校验、容易漏填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599CD5F-1875-49B2-827D-13991814A1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590800"/>
            <a:ext cx="20383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AI 解析配置并执行，人确认清单和创建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C625CD4-CA7F-4AC7-8959-4AA3A2651F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124200"/>
            <a:ext cx="20383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国家运营、营销运营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BF38A52-34C5-4A5B-B7F0-9423FF8330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390900"/>
            <a:ext cx="20383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B7791F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B7791F"/>
                </a:solidFill>
                <a:latin typeface="PingFang SC"/>
                <a:ea typeface="PingFang SC"/>
                <a:cs typeface="PingFang SC"/>
              </a:rPr>
              <a:t>主案例：优惠券配置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13E1180B-18BD-4C77-8431-A26FCBFE5E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0" y="1524000"/>
            <a:ext cx="2381250" cy="2190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E9F7"/>
          </a:solidFill>
          <a:ln xmlns:a="http://schemas.openxmlformats.org/drawingml/2006/main" w="9525">
            <a:solidFill>
              <a:srgbClr val="E6E9F7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F2AC0D4-EAF6-4D6C-AEE5-8B5EED93CA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1695450"/>
            <a:ext cx="4191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4C59A8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4C59A8"/>
                </a:solidFill>
                <a:latin typeface="PingFang SC"/>
                <a:ea typeface="PingFang SC"/>
                <a:cs typeface="PingFang SC"/>
              </a:rPr>
              <a:t>04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F443924-029E-4D6C-9A54-943CA24754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96400" y="1685925"/>
            <a:ext cx="15811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57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信息感知类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94F9BA0F-4036-412C-96D5-DA5BBEDFC3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2133600"/>
            <a:ext cx="20383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外部渠道搜索、截图记录、整合分析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1EE28E74-760D-41A0-AB88-7A7EEF1661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2590800"/>
            <a:ext cx="20383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AI 自动采集、聚合、提炼并生成日报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FC2BF9B6-9CE8-4019-B258-1F498B0D16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3124200"/>
            <a:ext cx="20383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本地市场、Marketing 团队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297348D-7957-48E8-9B03-FE25B5E8FA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39200" y="3390900"/>
            <a:ext cx="20383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4C59A8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4C59A8"/>
                </a:solidFill>
                <a:latin typeface="PingFang SC"/>
                <a:ea typeface="PingFang SC"/>
                <a:cs typeface="PingFang SC"/>
              </a:rPr>
              <a:t>主案例：沙特社媒热点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073218A3-A9CB-4825-B69A-490B47964D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324350"/>
            <a:ext cx="1057275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E0EE0725-343A-46D4-B7F1-D95B530AEA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4591050"/>
            <a:ext cx="13144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FF0"/>
          </a:solidFill>
          <a:ln xmlns:a="http://schemas.openxmlformats.org/drawingml/2006/main" w="9525">
            <a:solidFill>
              <a:srgbClr val="DDEFF0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D965FF5C-E51A-4F5D-92EF-563B4A6FA6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4648200"/>
            <a:ext cx="10858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0F6D73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0F6D73"/>
                </a:solidFill>
                <a:latin typeface="PingFang SC"/>
                <a:ea typeface="PingFang SC"/>
                <a:cs typeface="PingFang SC"/>
              </a:rPr>
              <a:t>每个主案例回答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DD45289B-4B6E-4668-99A7-BEECF67048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81250" y="4572000"/>
            <a:ext cx="1333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场景痛点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C78E59DD-FE29-48CD-9894-D745878BEB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81250" y="4838700"/>
            <a:ext cx="14097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谁在做，是否刚需，业务如何参与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1045A279-83F7-4BCA-85E9-B32AD214BC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0" y="4572000"/>
            <a:ext cx="1333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旧方式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2E512243-9846-46C8-8C03-30D0053C0B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0" y="4838700"/>
            <a:ext cx="14097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原来怎么做，卡在哪，耗时和风险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318F1121-E7FF-4A86-B089-F276AE2B83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4572000"/>
            <a:ext cx="1333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新方式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6AB4E866-26BC-4836-A4A9-5795233866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4838700"/>
            <a:ext cx="14097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Skill/Agent 怎么介入，人确认什么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50128ECF-D9C4-4B69-B23E-6AF4807950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1333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节省什么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F3CD95AA-45CB-43B1-B8F3-64DAC160E9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838700"/>
            <a:ext cx="14097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时间、人力、错误率、速度、覆盖范围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4BC8598D-B53B-44EA-ADA9-92149F2473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4572000"/>
            <a:ext cx="1333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可复制性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55C9FA32-59A0-41A8-8EAD-64523B7314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4838700"/>
            <a:ext cx="14097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825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可复用国家/团队/场景和必要条件</a:t>
            </a:r>
          </a:p>
        </p:txBody>
      </p:sp>
    </p:spTree>
    <p:extLst>
      <p:ext uri="{BB962C8B-B14F-4D97-AF65-F5344CB8AC3E}">
        <p14:creationId xmlns:p14="http://schemas.microsoft.com/office/powerpoint/2010/main" val="2142444621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1EF9A25-E9DE-4F40-BB90-DD5C39A453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04BB9CC-717B-477A-A851-10A6003578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400050"/>
            <a:ext cx="6667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113AA80-969C-499B-87F9-2ECC6192E1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514350"/>
            <a:ext cx="3429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数据分析类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BF624DE-59C8-4E53-837F-04320A1167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762000"/>
            <a:ext cx="91440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23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Keeta Data Query：让更多前线同学能自己完成高频数据消费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5E5872C-A9C5-474D-97D7-5A7CFD4558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305550"/>
            <a:ext cx="11049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0E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2862C37-2F9C-46A1-AF1D-C3DF65D584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419850"/>
            <a:ext cx="2381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Skill Share Point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4F08DE9-4C22-494B-9D1D-9E49B4E214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19850"/>
            <a:ext cx="4191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03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5DE24F7-B247-48E9-A7FC-599DF42FE1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485900"/>
            <a:ext cx="22860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BAE23BB-98A2-4955-929F-7CDFCB9D18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485900"/>
            <a:ext cx="47625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FD7128D-B64A-4868-89D2-C054DD8492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20193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0F6D73"/>
                </a:solidFill>
                <a:latin typeface="PingFang SC"/>
                <a:ea typeface="PingFang SC"/>
                <a:cs typeface="PingFang SC"/>
              </a:defRPr>
            </a:pPr>
            <a:r>
              <a:rPr sz="2100" b="1">
                <a:solidFill>
                  <a:srgbClr val="0F6D73"/>
                </a:solidFill>
                <a:latin typeface="PingFang SC"/>
                <a:ea typeface="PingFang SC"/>
                <a:cs typeface="PingFang SC"/>
              </a:rPr>
              <a:t>751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6BD991C-3871-4893-9D9B-EA22B205F5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000250"/>
            <a:ext cx="2019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累计用户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9AFD38C-580F-4510-B8A4-A4B1B2B005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266950"/>
            <a:ext cx="20193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WAU 434，活跃率 58%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C54383E-DF9B-4252-89AC-E96CAA6E34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00400" y="1485900"/>
            <a:ext cx="22860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D55FC8F-D800-4FD5-8D2A-3009FBD3F1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00400" y="1485900"/>
            <a:ext cx="47625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C59A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DB5A8F0-2F92-4F21-934B-55C93A74F4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1628775"/>
            <a:ext cx="20193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4C59A8"/>
                </a:solidFill>
                <a:latin typeface="PingFang SC"/>
                <a:ea typeface="PingFang SC"/>
                <a:cs typeface="PingFang SC"/>
              </a:defRPr>
            </a:pPr>
            <a:r>
              <a:rPr sz="2100" b="1">
                <a:solidFill>
                  <a:srgbClr val="4C59A8"/>
                </a:solidFill>
                <a:latin typeface="PingFang SC"/>
                <a:ea typeface="PingFang SC"/>
                <a:cs typeface="PingFang SC"/>
              </a:rPr>
              <a:t>29.9%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A69B798-EB51-4D36-9905-76CD6FD7EA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2000250"/>
            <a:ext cx="2019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数据用户渗透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C09F6AC-FA4E-470F-9C1C-9058B17FA7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2266950"/>
            <a:ext cx="20193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Skill 用户 751 / 数据用户 2509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63CFC15-7C4F-44ED-9EF5-BE1C2B36AC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1485900"/>
            <a:ext cx="22860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73517DB-4C40-41E5-8E8B-50BB2C26C5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1485900"/>
            <a:ext cx="47625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A46CC2E-D5E4-4822-924A-E342F7517A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1628775"/>
            <a:ext cx="20193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2F7D51"/>
                </a:solidFill>
                <a:latin typeface="PingFang SC"/>
                <a:ea typeface="PingFang SC"/>
                <a:cs typeface="PingFang SC"/>
              </a:defRPr>
            </a:pPr>
            <a:r>
              <a:rPr sz="2100" b="1">
                <a:solidFill>
                  <a:srgbClr val="2F7D51"/>
                </a:solidFill>
                <a:latin typeface="PingFang SC"/>
                <a:ea typeface="PingFang SC"/>
                <a:cs typeface="PingFang SC"/>
              </a:rPr>
              <a:t>2.5x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E19E7A7-7F9D-4FB4-B37F-B1179528CF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000250"/>
            <a:ext cx="2019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数据消费频次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C004D3D-304D-4078-A636-9EADEF5452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266950"/>
            <a:ext cx="20193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Skill 是净增量，未压低 BI 用量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6202F142-BAFE-4AF0-86E4-2BE5D0575A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1485900"/>
            <a:ext cx="22860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4A4A85F-2AB9-4667-A49C-B4FAEA0856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1485900"/>
            <a:ext cx="47625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55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C19D078-D155-454E-96AC-4EDC54E117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39150" y="1628775"/>
            <a:ext cx="20193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C9553A"/>
                </a:solidFill>
                <a:latin typeface="PingFang SC"/>
                <a:ea typeface="PingFang SC"/>
                <a:cs typeface="PingFang SC"/>
              </a:defRPr>
            </a:pPr>
            <a:r>
              <a:rPr sz="2100" b="1">
                <a:solidFill>
                  <a:srgbClr val="C9553A"/>
                </a:solidFill>
                <a:latin typeface="PingFang SC"/>
                <a:ea typeface="PingFang SC"/>
                <a:cs typeface="PingFang SC"/>
              </a:rPr>
              <a:t>595人天/月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A6C5EC5-16A3-4C2C-B06B-D0C779A732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39150" y="2000250"/>
            <a:ext cx="2019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月节省估算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6025335-A681-46E3-9563-4C9035EC85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39150" y="2266950"/>
            <a:ext cx="20193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问数、分析、报告、告警合计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94AF4BB-1706-454F-872A-5359CBDB46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05150"/>
            <a:ext cx="333375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9D4701F-74A8-4560-81EB-33D2BA9E36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0515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07443FE-A536-4E02-9CF9-72C106B435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219450"/>
            <a:ext cx="30289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0F6D73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0F6D73"/>
                </a:solidFill>
                <a:latin typeface="PingFang SC"/>
                <a:ea typeface="PingFang SC"/>
                <a:cs typeface="PingFang SC"/>
              </a:rPr>
              <a:t>1. 场景痛点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A020389F-8F14-434A-9F5F-D3F8E0BCA7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429000"/>
            <a:ext cx="30289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业务、运营、销售、国家团队等数据用户频繁找报表、拉数、解释指标；自定义查询是第一需求，不是一次性 idea。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CC7B7F4-97FB-4C07-92A0-715951A80C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3105150"/>
            <a:ext cx="333375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1D8FF45D-D776-43F9-AF41-19D0DB3C2C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310515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55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81EE526-1E21-463F-B0F0-8D7F07BDA7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3219450"/>
            <a:ext cx="30289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C9553A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C9553A"/>
                </a:solidFill>
                <a:latin typeface="PingFang SC"/>
                <a:ea typeface="PingFang SC"/>
                <a:cs typeface="PingFang SC"/>
              </a:rPr>
              <a:t>2. 旧方式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BD6B9BF6-5346-47B1-A718-A358F51FA9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3429000"/>
            <a:ext cx="30289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依赖 BI、SQL、BA 协助或人工巡检；找数 3-30 分钟，垂类分析 30-90 分钟，报告可到 0.5-2 小时。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EBA3563A-840E-43A1-8775-F1C92A1194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3105150"/>
            <a:ext cx="333375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23C69995-1E3A-41B9-8092-247D0B90BB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310515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C59A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CBCA33A6-711E-4BA7-B4F8-4588FF65A7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86700" y="3219450"/>
            <a:ext cx="30289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4C59A8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4C59A8"/>
                </a:solidFill>
                <a:latin typeface="PingFang SC"/>
                <a:ea typeface="PingFang SC"/>
                <a:cs typeface="PingFang SC"/>
              </a:rPr>
              <a:t>3. 新方式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EE366DD5-62C4-4BCC-9FD0-6E1FB623E0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86700" y="3429000"/>
            <a:ext cx="30289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用自然语言问数，Skill 自动定位数据、生成解释，承接报表、专题分析、盯盘告警等场景。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A69A90DA-08E1-4764-B494-DBDF5165AC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95750"/>
            <a:ext cx="509587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F0F4C825-6F79-4CFE-A528-F213609224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9575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CDC59FE5-4C96-4EC5-9B8D-FE4CBE7E77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210050"/>
            <a:ext cx="4791075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F7D51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2F7D51"/>
                </a:solidFill>
                <a:latin typeface="PingFang SC"/>
                <a:ea typeface="PingFang SC"/>
                <a:cs typeface="PingFang SC"/>
              </a:rPr>
              <a:t>4. 节省了什么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F2577C18-312C-4E53-BD85-6C5BAD3E52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419600"/>
            <a:ext cx="4791075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累计 285 名新数据消费用户；月节省约 595 人天；最新周调用成功率 88.1%，让数据消费从“找人”变成“自助”。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30B1162E-0C9A-40ED-B4B9-31C1D760B6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53125" y="4095750"/>
            <a:ext cx="509587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A87BA6F8-CA15-4DD9-BA04-DABA8F02AA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53125" y="4095750"/>
            <a:ext cx="47625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1C08A52D-C41D-4935-A3F7-8B65D8C23F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24575" y="4210050"/>
            <a:ext cx="4791075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0F6D73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0F6D73"/>
                </a:solidFill>
                <a:latin typeface="PingFang SC"/>
                <a:ea typeface="PingFang SC"/>
                <a:cs typeface="PingFang SC"/>
              </a:rPr>
              <a:t>5. 可复制性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89245BE4-DFFD-411F-834A-4D44D74E32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24575" y="4419600"/>
            <a:ext cx="4791075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适合多国家、多业务线的数据查询/报告/告警场景；前提是权限可控、指标口径清晰、数据知识库持续沉淀。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EE0F9812-619E-4E7B-A4B4-316AF2E9CE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257800"/>
            <a:ext cx="1038225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FF0"/>
          </a:solidFill>
          <a:ln xmlns:a="http://schemas.openxmlformats.org/drawingml/2006/main" w="9525">
            <a:solidFill>
              <a:srgbClr val="DDEFF0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EEA646FE-D082-4383-A7B8-485CB95C30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5381625"/>
            <a:ext cx="9886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一句话价值：把“前线找数据、等解释”的工作，变成可追问、可复用、可规模化的数据消费入口。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65231DAB-33B5-427A-BE81-BF85AE9BA2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6096000"/>
            <a:ext cx="3657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50" b="0">
                <a:solidFill>
                  <a:srgbClr val="8A94A3"/>
                </a:solidFill>
                <a:latin typeface="PingFang SC"/>
                <a:ea typeface="PingFang SC"/>
                <a:cs typeface="PingFang SC"/>
              </a:defRPr>
            </a:pPr>
            <a:r>
              <a:rPr sz="750" b="0">
                <a:solidFill>
                  <a:srgbClr val="8A94A3"/>
                </a:solidFill>
                <a:latin typeface="PingFang SC"/>
                <a:ea typeface="PingFang SC"/>
                <a:cs typeface="PingFang SC"/>
              </a:rPr>
              <a:t>来源：keeta-data-query 业务汇报</a:t>
            </a:r>
          </a:p>
        </p:txBody>
      </p:sp>
    </p:spTree>
    <p:extLst>
      <p:ext uri="{BB962C8B-B14F-4D97-AF65-F5344CB8AC3E}">
        <p14:creationId xmlns:p14="http://schemas.microsoft.com/office/powerpoint/2010/main" val="382275419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4FC7BE4-96B2-400F-8488-D00ED45A45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F5044D3-A809-45AE-9509-27D8DBA68F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400050"/>
            <a:ext cx="6667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FE22944-B866-4E73-9C44-4FBA054E23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514350"/>
            <a:ext cx="3429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诊断分析类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54676D3-49FE-4527-A270-FB935FFA46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762000"/>
            <a:ext cx="91440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23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骑手判罚申诉：把跨系统核验变成完整判断链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EFA8C3B-696A-457E-A026-B763C3463F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305550"/>
            <a:ext cx="11049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0E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BD2C478-C43C-4A8D-A51D-A515983F45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419850"/>
            <a:ext cx="2381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Skill Share Point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7DB92DF-426B-448D-BBD7-841E45240B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19850"/>
            <a:ext cx="4191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04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25F9734-8CC4-4DC0-ABEB-F245DA432D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485900"/>
            <a:ext cx="22860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F818135-0F18-4125-9B9B-FB35EB07DE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485900"/>
            <a:ext cx="47625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55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2E5AA98-AC82-456D-A052-F0CBD174F8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20193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C9553A"/>
                </a:solidFill>
                <a:latin typeface="PingFang SC"/>
                <a:ea typeface="PingFang SC"/>
                <a:cs typeface="PingFang SC"/>
              </a:defRPr>
            </a:pPr>
            <a:r>
              <a:rPr sz="2100" b="1">
                <a:solidFill>
                  <a:srgbClr val="C9553A"/>
                </a:solidFill>
                <a:latin typeface="PingFang SC"/>
                <a:ea typeface="PingFang SC"/>
                <a:cs typeface="PingFang SC"/>
              </a:rPr>
              <a:t>5000+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6ED441E-6605-4FB2-B8D8-E49F35BD48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000250"/>
            <a:ext cx="2019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日均申诉工单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6C1A1E2-04E4-4812-BA81-976C9B8F3C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266950"/>
            <a:ext cx="20193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人工团队 14 人，月成本约 3.4 万 QAR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35A5C63-FAE6-443C-84B9-53AF20DBC4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00400" y="1485900"/>
            <a:ext cx="22860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5E5909D-F8CD-4E74-B8AE-807341A720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00400" y="1485900"/>
            <a:ext cx="47625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AEB97A9-4E5B-4F7C-B3BE-4E270ACFC4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1628775"/>
            <a:ext cx="20193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0F6D73"/>
                </a:solidFill>
                <a:latin typeface="PingFang SC"/>
                <a:ea typeface="PingFang SC"/>
                <a:cs typeface="PingFang SC"/>
              </a:defRPr>
            </a:pPr>
            <a:r>
              <a:rPr sz="2100" b="1">
                <a:solidFill>
                  <a:srgbClr val="0F6D73"/>
                </a:solidFill>
                <a:latin typeface="PingFang SC"/>
                <a:ea typeface="PingFang SC"/>
                <a:cs typeface="PingFang SC"/>
              </a:rPr>
              <a:t>15-25秒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9BE4E9F-D0BB-41D9-97EA-52958EF8EB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2000250"/>
            <a:ext cx="2019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单单处理耗时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FA5A2E7-7763-40D8-A5A0-20741AF5A9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2266950"/>
            <a:ext cx="20193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自动采集、规则判断、执行、回写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0A7357B-A36A-4533-B41D-7AF608C098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1485900"/>
            <a:ext cx="22860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41BFB55-9B0F-429A-B262-D9B92550EE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1485900"/>
            <a:ext cx="47625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C59A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582112C-4CAA-4547-90DA-B39FC7FF37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1628775"/>
            <a:ext cx="20193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4C59A8"/>
                </a:solidFill>
                <a:latin typeface="PingFang SC"/>
                <a:ea typeface="PingFang SC"/>
                <a:cs typeface="PingFang SC"/>
              </a:defRPr>
            </a:pPr>
            <a:r>
              <a:rPr sz="2100" b="1">
                <a:solidFill>
                  <a:srgbClr val="4C59A8"/>
                </a:solidFill>
                <a:latin typeface="PingFang SC"/>
                <a:ea typeface="PingFang SC"/>
                <a:cs typeface="PingFang SC"/>
              </a:rPr>
              <a:t>94%+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D6E585B-7926-4BFE-A799-2C346753A9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000250"/>
            <a:ext cx="2019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审核一致性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DB7B6D7-4735-47F5-8FA1-BA60D3D6DF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266950"/>
            <a:ext cx="20193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最新复核整体一致率 94.7%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09DFADB-5A19-4E92-9B17-7AF221E4DB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1485900"/>
            <a:ext cx="22860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4F4ADA3-8957-4EEA-AC32-2138676B3A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1485900"/>
            <a:ext cx="47625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5E9C0B0-6C65-4F80-8C90-56C1596736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39150" y="1628775"/>
            <a:ext cx="20193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2F7D51"/>
                </a:solidFill>
                <a:latin typeface="PingFang SC"/>
                <a:ea typeface="PingFang SC"/>
                <a:cs typeface="PingFang SC"/>
              </a:defRPr>
            </a:pPr>
            <a:r>
              <a:rPr sz="2100" b="1">
                <a:solidFill>
                  <a:srgbClr val="2F7D51"/>
                </a:solidFill>
                <a:latin typeface="PingFang SC"/>
                <a:ea typeface="PingFang SC"/>
                <a:cs typeface="PingFang SC"/>
              </a:rPr>
              <a:t>9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040C55D-F689-4B26-BEA2-2F0828911E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39150" y="2000250"/>
            <a:ext cx="2019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发现虚假申诉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812EF40-11D6-49A6-8CC4-E6001E0972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39150" y="2266950"/>
            <a:ext cx="20193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433 单测试中识别人工漏判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82EF303-444D-4B97-B438-4326314A52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05150"/>
            <a:ext cx="33337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E2264BE-8A4E-4815-830A-B03DA34C41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05150"/>
            <a:ext cx="4762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55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457C4B83-18E4-4EB3-AB04-B64A7BBD49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219450"/>
            <a:ext cx="30289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C9553A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C9553A"/>
                </a:solidFill>
                <a:latin typeface="PingFang SC"/>
                <a:ea typeface="PingFang SC"/>
                <a:cs typeface="PingFang SC"/>
              </a:rPr>
              <a:t>1. 场景痛点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1642141-F467-41B1-B9BE-310C6E7981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429000"/>
            <a:ext cx="30289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履约、客服、PMM 每天处理申诉；申诉既要纠偏误罚，也要保证规则公平，是刚需运营链路。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11763116-27AC-4951-A29E-41521F7A49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3105150"/>
            <a:ext cx="33337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EE6E8CDB-5ED3-4279-8C48-23E1EB1AF1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3105150"/>
            <a:ext cx="4762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55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2FF6A5B9-FA5F-4819-ABE1-BF8CD7DBC8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3219450"/>
            <a:ext cx="30289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C9553A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C9553A"/>
                </a:solidFill>
                <a:latin typeface="PingFang SC"/>
                <a:ea typeface="PingFang SC"/>
                <a:cs typeface="PingFang SC"/>
              </a:rPr>
              <a:t>2. 旧方式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23BCFD62-842D-4B52-B7AA-D6462BD62D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3429000"/>
            <a:ext cx="30289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人工切换 3 个运营系统、校验多类材料、翻 19 条规则；单单 1-5 分钟，结论因人而异，抽检仅 0.1%。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44439C13-B1FB-488C-B199-9D25B6771C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3105150"/>
            <a:ext cx="33337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30298195-0FEA-4B7C-8C55-8B04344470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3105150"/>
            <a:ext cx="4762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F5587A06-78F5-4596-BDCF-565C302828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86700" y="3219450"/>
            <a:ext cx="30289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0F6D73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0F6D73"/>
                </a:solidFill>
                <a:latin typeface="PingFang SC"/>
                <a:ea typeface="PingFang SC"/>
                <a:cs typeface="PingFang SC"/>
              </a:rPr>
              <a:t>3. 新方式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75F7605F-31EE-4382-BE8B-2A458818D0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86700" y="3429000"/>
            <a:ext cx="30289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AI 提取申诉信息、并行采集数据、规则引擎判断并执行；证据不足或边界模糊时转人工确认。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50F6045E-1320-4492-A013-273C41756F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95750"/>
            <a:ext cx="509587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6E1A30AC-B48E-4F87-8CF7-BD1645FEFA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95750"/>
            <a:ext cx="4762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C59A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E42ED80C-44C1-49DF-88D5-89948697DA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210050"/>
            <a:ext cx="4791075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4C59A8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4C59A8"/>
                </a:solidFill>
                <a:latin typeface="PingFang SC"/>
                <a:ea typeface="PingFang SC"/>
                <a:cs typeface="PingFang SC"/>
              </a:rPr>
              <a:t>4. 节省了什么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09A733B1-4D6B-42A1-822C-1413EFC4CA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419600"/>
            <a:ext cx="4791075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5-10 秒拉齐数据，15-25 秒完成处理；对指定内容 100% 筛查，提前送达场景 AI 与客服一致率 97.4%。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291B0520-3F90-4867-BE98-C9316B22B8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53125" y="4095750"/>
            <a:ext cx="509587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DC74E89B-C38F-4A65-814D-BBA05C7616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53125" y="4095750"/>
            <a:ext cx="4762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DB2922B9-6AAB-4992-B9E9-93E998537A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24575" y="4210050"/>
            <a:ext cx="4791075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F7D51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2F7D51"/>
                </a:solidFill>
                <a:latin typeface="PingFang SC"/>
                <a:ea typeface="PingFang SC"/>
                <a:cs typeface="PingFang SC"/>
              </a:rPr>
              <a:t>5. 可复制性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2F7B3573-F80F-483A-8A36-6262C71EF2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24575" y="4419600"/>
            <a:ext cx="4791075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适合规则清晰、材料分散、需要审核/质检/反作弊的流程；需要稳定数据接入、规则版本管理和人工复核阈值。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A7721A03-B179-4E9C-BF1B-53E5F00F4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257800"/>
            <a:ext cx="1038225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E4DE"/>
          </a:solidFill>
          <a:ln xmlns:a="http://schemas.openxmlformats.org/drawingml/2006/main" w="9525">
            <a:solidFill>
              <a:srgbClr val="F6E4DE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67E51843-283C-4A5F-94A2-DEAA1D5D3B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5381625"/>
            <a:ext cx="9886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一句话价值：AI 不只替代查询操作，还把“证据聚合、规则判断、执行、质检”统一成可复用审核能力。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7DFC7613-2687-4FF6-801C-E7F1E7BDDE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6096000"/>
            <a:ext cx="3657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50" b="0">
                <a:solidFill>
                  <a:srgbClr val="8A94A3"/>
                </a:solidFill>
                <a:latin typeface="PingFang SC"/>
                <a:ea typeface="PingFang SC"/>
                <a:cs typeface="PingFang SC"/>
              </a:defRPr>
            </a:pPr>
            <a:r>
              <a:rPr sz="750" b="0">
                <a:solidFill>
                  <a:srgbClr val="8A94A3"/>
                </a:solidFill>
                <a:latin typeface="PingFang SC"/>
                <a:ea typeface="PingFang SC"/>
                <a:cs typeface="PingFang SC"/>
              </a:rPr>
              <a:t>来源：骑手判罚申诉 AI 自动审核能力应用</a:t>
            </a:r>
          </a:p>
        </p:txBody>
      </p:sp>
    </p:spTree>
    <p:extLst>
      <p:ext uri="{BB962C8B-B14F-4D97-AF65-F5344CB8AC3E}">
        <p14:creationId xmlns:p14="http://schemas.microsoft.com/office/powerpoint/2010/main" val="1332415051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7A7382F-A6E5-4680-BBB9-6DF574D36A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9EF473B-60E3-4447-8643-EA4CE26453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400050"/>
            <a:ext cx="6667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0A5EB04-766E-43D7-BC2C-9F2011C7D1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514350"/>
            <a:ext cx="3429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运营操作类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89BFD96-D6A7-4428-857A-E9A7FADBC6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762000"/>
            <a:ext cx="91440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23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优惠券配置：让运营从逐项操作变成确认清单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C05BBC7-63C4-42F7-B44C-B8F1D41AD3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305550"/>
            <a:ext cx="11049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0E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91785D3-096C-4627-A697-BA31B44171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419850"/>
            <a:ext cx="2381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Skill Share Point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535B284-63B4-451E-85C8-7BD1247B97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19850"/>
            <a:ext cx="4191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05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8949C15-59B7-4687-9314-5252EF1592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485900"/>
            <a:ext cx="22860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4127BA8-795A-4C77-A336-8C31F6116F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485900"/>
            <a:ext cx="47625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2DFCF76-7BB3-4B1A-8D17-9DD1466303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20193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0F6D73"/>
                </a:solidFill>
                <a:latin typeface="PingFang SC"/>
                <a:ea typeface="PingFang SC"/>
                <a:cs typeface="PingFang SC"/>
              </a:defRPr>
            </a:pPr>
            <a:r>
              <a:rPr sz="2100" b="1">
                <a:solidFill>
                  <a:srgbClr val="0F6D73"/>
                </a:solidFill>
                <a:latin typeface="PingFang SC"/>
                <a:ea typeface="PingFang SC"/>
                <a:cs typeface="PingFang SC"/>
              </a:rPr>
              <a:t>&lt;1分钟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DFD975D-184E-4AB5-810D-6F57A2C240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000250"/>
            <a:ext cx="2019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运营参与时间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7434ABC-A853-4F61-B315-ECAB885A69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266950"/>
            <a:ext cx="20193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常规和批量场景均压缩到确认级参与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C995829-FC56-415B-BCCC-4D43B04720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00400" y="1485900"/>
            <a:ext cx="22860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8715D89-7F2B-4E8C-AAB4-9D15E199D8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00400" y="1485900"/>
            <a:ext cx="47625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7791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7226FE0-5B5B-4FC9-B02D-10BFE90BB0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1628775"/>
            <a:ext cx="20193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B7791F"/>
                </a:solidFill>
                <a:latin typeface="PingFang SC"/>
                <a:ea typeface="PingFang SC"/>
                <a:cs typeface="PingFang SC"/>
              </a:defRPr>
            </a:pPr>
            <a:r>
              <a:rPr sz="2100" b="1">
                <a:solidFill>
                  <a:srgbClr val="B7791F"/>
                </a:solidFill>
                <a:latin typeface="PingFang SC"/>
                <a:ea typeface="PingFang SC"/>
                <a:cs typeface="PingFang SC"/>
              </a:rPr>
              <a:t>50+→2-3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C03D17D-30F7-4B2D-9BE2-461C2CD521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2000250"/>
            <a:ext cx="2019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常规场景步骤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C758FD6-EC17-42F2-B37B-F473F7EBF7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2266950"/>
            <a:ext cx="20193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4 张券 + 活动，人工释放 86%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44AC60F-7FD3-437B-8AA9-72F4CD5C43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1485900"/>
            <a:ext cx="22860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0D8B41E-5834-4DA0-B822-24EDA831A4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1485900"/>
            <a:ext cx="47625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C59A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FBE16D4-B895-4F66-90BB-E04C43A051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1628775"/>
            <a:ext cx="20193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4C59A8"/>
                </a:solidFill>
                <a:latin typeface="PingFang SC"/>
                <a:ea typeface="PingFang SC"/>
                <a:cs typeface="PingFang SC"/>
              </a:defRPr>
            </a:pPr>
            <a:r>
              <a:rPr sz="2100" b="1">
                <a:solidFill>
                  <a:srgbClr val="4C59A8"/>
                </a:solidFill>
                <a:latin typeface="PingFang SC"/>
                <a:ea typeface="PingFang SC"/>
                <a:cs typeface="PingFang SC"/>
              </a:rPr>
              <a:t>150+→4-5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45205EA-7558-4746-8B9E-2FE0E9AC8F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000250"/>
            <a:ext cx="2019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批量场景步骤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2FC5E87-CC22-4605-9C55-99259A8961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266950"/>
            <a:ext cx="20193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12 张券 + 活动，人工释放 93%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5D4EA97-E5B4-49F2-9A5E-8C06BAF018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1485900"/>
            <a:ext cx="22860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61D219A-66E5-4070-85F8-E36DE9D9F8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1485900"/>
            <a:ext cx="47625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B4B4DD5-F669-460C-AAEA-67F205A5C7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39150" y="1628775"/>
            <a:ext cx="20193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2F7D51"/>
                </a:solidFill>
                <a:latin typeface="PingFang SC"/>
                <a:ea typeface="PingFang SC"/>
                <a:cs typeface="PingFang SC"/>
              </a:defRPr>
            </a:pPr>
            <a:r>
              <a:rPr sz="2100" b="1">
                <a:solidFill>
                  <a:srgbClr val="2F7D51"/>
                </a:solidFill>
                <a:latin typeface="PingFang SC"/>
                <a:ea typeface="PingFang SC"/>
                <a:cs typeface="PingFang SC"/>
              </a:rPr>
              <a:t>47%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4BCAD4C-C028-4DBB-B809-57845DD868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39150" y="2000250"/>
            <a:ext cx="2019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批量提效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4C609A4-7B8C-4566-8205-B56CAFB337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39150" y="2266950"/>
            <a:ext cx="20193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人工 14-15 分钟，AI 10 分钟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F4F059E-E775-4030-AC51-0AAD4200E8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05150"/>
            <a:ext cx="33337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0FBA48C-9C96-4A8F-BBB9-56C62D4490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05150"/>
            <a:ext cx="4762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7791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BFABEEB0-129F-4FE2-832C-CEEE207906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219450"/>
            <a:ext cx="30289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B7791F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B7791F"/>
                </a:solidFill>
                <a:latin typeface="PingFang SC"/>
                <a:ea typeface="PingFang SC"/>
                <a:cs typeface="PingFang SC"/>
              </a:rPr>
              <a:t>1. 场景痛点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538EB2B8-7BC0-447C-A75B-D6FE483CDD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429000"/>
            <a:ext cx="30289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KW 前线运营日常配置券和活动；券数量一多，表单填写、上线、建活动、选券都变成重复刚需。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68BEE6EA-98D7-4157-9E02-0254C9EEF0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3105150"/>
            <a:ext cx="33337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911131B4-FEEB-4B79-AD49-003DA92B7B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3105150"/>
            <a:ext cx="4762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55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3E816A8-5E75-457A-AF82-DC51986A9B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3219450"/>
            <a:ext cx="30289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C9553A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C9553A"/>
                </a:solidFill>
                <a:latin typeface="PingFang SC"/>
                <a:ea typeface="PingFang SC"/>
                <a:cs typeface="PingFang SC"/>
              </a:rPr>
              <a:t>2. 旧方式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789C9FE-C0B8-4AA1-A01C-B7191BFFF8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3429000"/>
            <a:ext cx="30289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运营在 opcenter 逐张填表、提交、上线、建活动；常规 50+ 步，批量 150+ 步，易漏填或配置错。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1648F0A3-A206-4996-BD91-A8991E37ED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3105150"/>
            <a:ext cx="33337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6CACE64C-AA3E-42C8-AC56-AF4069A8B8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3105150"/>
            <a:ext cx="4762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CB67808F-E9A8-413A-BEB9-FB3C1BC1EB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86700" y="3219450"/>
            <a:ext cx="30289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0F6D73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0F6D73"/>
                </a:solidFill>
                <a:latin typeface="PingFang SC"/>
                <a:ea typeface="PingFang SC"/>
                <a:cs typeface="PingFang SC"/>
              </a:rPr>
              <a:t>3. 新方式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B485DCEE-2B9F-414C-90FD-B92AEC44A6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86700" y="3429000"/>
            <a:ext cx="30289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运营提供 Excel 需求表，Agent 解析并生成配置；人只确认清单和创建动作，关键风险点仍由人把关。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13F2AC18-55E8-4030-8A69-0C255E9648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95750"/>
            <a:ext cx="509587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6C398689-E69A-4093-885D-D48BD0D89A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95750"/>
            <a:ext cx="4762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EE8062EF-16A6-4F88-A338-882213C808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210050"/>
            <a:ext cx="4791075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F7D51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2F7D51"/>
                </a:solidFill>
                <a:latin typeface="PingFang SC"/>
                <a:ea typeface="PingFang SC"/>
                <a:cs typeface="PingFang SC"/>
              </a:rPr>
              <a:t>4. 节省了什么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357AC53C-BD15-45D5-89F9-26E92933EF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419600"/>
            <a:ext cx="4791075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运营实际参与 &lt;1 分钟；批量场景整体提效 47%，同时把几十到上百步操作压缩为几步确认。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59A17AE1-0245-46A3-BAF6-39D700F8D8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53125" y="4095750"/>
            <a:ext cx="509587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0638FEEC-968C-44A8-92B0-EA3057F4C4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53125" y="4095750"/>
            <a:ext cx="4762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C59A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B415C388-D716-4208-9CA9-6C62B31D9E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24575" y="4210050"/>
            <a:ext cx="4791075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4C59A8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4C59A8"/>
                </a:solidFill>
                <a:latin typeface="PingFang SC"/>
                <a:ea typeface="PingFang SC"/>
                <a:cs typeface="PingFang SC"/>
              </a:rPr>
              <a:t>5. 可复制性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C5C5ED46-AF0B-4D85-8FFE-0E2A99BF35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24575" y="4419600"/>
            <a:ext cx="4791075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适合多国家、规则明确、批量重复的营销配置；需要标准需求表、接口写权限、上线前校验清单。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91C39895-3FB3-42D9-9706-37EBD4D29B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257800"/>
            <a:ext cx="1038225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EAD4"/>
          </a:solidFill>
          <a:ln xmlns:a="http://schemas.openxmlformats.org/drawingml/2006/main" w="9525">
            <a:solidFill>
              <a:srgbClr val="F6EAD4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97FD9244-043F-40E5-9144-81FA2A157A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5381625"/>
            <a:ext cx="9886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一句话价值：配置效率的核心不是少看一个系统，而是把运营负担从“逐项操作”降到“关键确认”。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93D05E14-93E1-4C3F-A49B-8C18493C03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6096000"/>
            <a:ext cx="3657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50" b="0">
                <a:solidFill>
                  <a:srgbClr val="8A94A3"/>
                </a:solidFill>
                <a:latin typeface="PingFang SC"/>
                <a:ea typeface="PingFang SC"/>
                <a:cs typeface="PingFang SC"/>
              </a:defRPr>
            </a:pPr>
            <a:r>
              <a:rPr sz="750" b="0">
                <a:solidFill>
                  <a:srgbClr val="8A94A3"/>
                </a:solidFill>
                <a:latin typeface="PingFang SC"/>
                <a:ea typeface="PingFang SC"/>
                <a:cs typeface="PingFang SC"/>
              </a:rPr>
              <a:t>来源：运营配置流程提效对比 - 优惠券</a:t>
            </a:r>
          </a:p>
        </p:txBody>
      </p:sp>
    </p:spTree>
    <p:extLst>
      <p:ext uri="{BB962C8B-B14F-4D97-AF65-F5344CB8AC3E}">
        <p14:creationId xmlns:p14="http://schemas.microsoft.com/office/powerpoint/2010/main" val="966337984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BC592A9-02F0-4A04-9B6E-E9F31BD623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E87393B-649A-464E-AA0C-1B67128CBB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400050"/>
            <a:ext cx="6667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B60A0E8-94C3-4588-8B4C-0BCC2D73CA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514350"/>
            <a:ext cx="3429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信息感知类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02492AF-F686-4540-AC59-FD1720352E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762000"/>
            <a:ext cx="91440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23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沙特社媒热点监测：从人工扫平台到每日自动洞察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A856494-9DFC-49D4-BDA3-00499B5189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305550"/>
            <a:ext cx="11049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0E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D680885-665C-4A6B-95B7-5B436AAB59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419850"/>
            <a:ext cx="2381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Skill Share Point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903B48F-0B69-49C1-ABC4-307D66D6A4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19850"/>
            <a:ext cx="4191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06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0FB381E-E8B9-4802-B262-D9AA10E079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485900"/>
            <a:ext cx="22860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DACC4D5-AB40-4168-AA2E-23B17BF767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485900"/>
            <a:ext cx="47625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C59A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6BA8EFD-47F4-412D-B49A-1DBE9893A7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28775"/>
            <a:ext cx="20193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4C59A8"/>
                </a:solidFill>
                <a:latin typeface="PingFang SC"/>
                <a:ea typeface="PingFang SC"/>
                <a:cs typeface="PingFang SC"/>
              </a:defRPr>
            </a:pPr>
            <a:r>
              <a:rPr sz="2100" b="1">
                <a:solidFill>
                  <a:srgbClr val="4C59A8"/>
                </a:solidFill>
                <a:latin typeface="PingFang SC"/>
                <a:ea typeface="PingFang SC"/>
                <a:cs typeface="PingFang SC"/>
              </a:rPr>
              <a:t>3.5x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8644C27-8787-4846-A0D2-EF1898946A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000250"/>
            <a:ext cx="2019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监测频次提升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4086846-E045-404C-898C-9CEBCACE0C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266950"/>
            <a:ext cx="20193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每周 2 次 → 每天 1 次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A2EBB36-120E-4087-B82A-EFA23D1721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00400" y="1485900"/>
            <a:ext cx="22860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15B68A1-1443-4834-A969-2D0477BAD2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00400" y="1485900"/>
            <a:ext cx="47625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6BE38B5-FA1E-468A-A0F7-534F4B6D58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1628775"/>
            <a:ext cx="20193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0F6D73"/>
                </a:solidFill>
                <a:latin typeface="PingFang SC"/>
                <a:ea typeface="PingFang SC"/>
                <a:cs typeface="PingFang SC"/>
              </a:defRPr>
            </a:pPr>
            <a:r>
              <a:rPr sz="2100" b="1">
                <a:solidFill>
                  <a:srgbClr val="0F6D73"/>
                </a:solidFill>
                <a:latin typeface="PingFang SC"/>
                <a:ea typeface="PingFang SC"/>
                <a:cs typeface="PingFang SC"/>
              </a:rPr>
              <a:t>8-12人时/周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6105712-FEE7-43CB-80A5-7B7F5CCF51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2000250"/>
            <a:ext cx="2019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本地运营释放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C611FEB-2DC0-456B-B5DD-0758E4FF96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71850" y="2266950"/>
            <a:ext cx="20193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原流程每次 2 人 × 2-3 小时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18B8C51-D9D3-49BC-B611-6EB8CDD3D4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1485900"/>
            <a:ext cx="22860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41080E1-C194-40EB-9FBC-9E3712705B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1485900"/>
            <a:ext cx="47625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7791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659F61B-E5E1-4245-9A7E-BC1FD04F0B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1628775"/>
            <a:ext cx="20193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B7791F"/>
                </a:solidFill>
                <a:latin typeface="PingFang SC"/>
                <a:ea typeface="PingFang SC"/>
                <a:cs typeface="PingFang SC"/>
              </a:defRPr>
            </a:pPr>
            <a:r>
              <a:rPr sz="2100" b="1">
                <a:solidFill>
                  <a:srgbClr val="B7791F"/>
                </a:solidFill>
                <a:latin typeface="PingFang SC"/>
                <a:ea typeface="PingFang SC"/>
                <a:cs typeface="PingFang SC"/>
              </a:rPr>
              <a:t>5平台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D2CBDD0-B0E7-40F7-A3C5-43F634E390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000250"/>
            <a:ext cx="2019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渠道覆盖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C21A685-122A-4E8E-8C53-594E36CD50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0" y="2266950"/>
            <a:ext cx="20193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Twitter/X、Google Trends、TikTok、YouTube、Instagram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99A86C6-14B2-4667-BEF3-4758015F0A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1485900"/>
            <a:ext cx="2286000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03598F2-DD76-4673-B4C6-FA5A94A6BA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1485900"/>
            <a:ext cx="47625" cy="1143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E22E002-738D-4B45-9827-53E8157B78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39150" y="1628775"/>
            <a:ext cx="20193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2F7D51"/>
                </a:solidFill>
                <a:latin typeface="PingFang SC"/>
                <a:ea typeface="PingFang SC"/>
                <a:cs typeface="PingFang SC"/>
              </a:defRPr>
            </a:pPr>
            <a:r>
              <a:rPr sz="2100" b="1">
                <a:solidFill>
                  <a:srgbClr val="2F7D51"/>
                </a:solidFill>
                <a:latin typeface="PingFang SC"/>
                <a:ea typeface="PingFang SC"/>
                <a:cs typeface="PingFang SC"/>
              </a:rPr>
              <a:t>30+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873914C-3130-4CD9-9A0D-AFDBDB1A8C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39150" y="2000250"/>
            <a:ext cx="20193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1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平台报告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B334556-C79E-470C-866C-7E7B5B0F25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39150" y="2266950"/>
            <a:ext cx="20193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连续运行 7 天，另有 6 份跨平台日报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C8DA3F62-2178-4CBD-8681-506957D930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05150"/>
            <a:ext cx="33337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1B504D3-8125-4D25-AF31-B043FDFEB0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105150"/>
            <a:ext cx="4762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C59A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425646CB-0D95-4D8D-B7E9-453493E5A5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219450"/>
            <a:ext cx="30289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4C59A8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4C59A8"/>
                </a:solidFill>
                <a:latin typeface="PingFang SC"/>
                <a:ea typeface="PingFang SC"/>
                <a:cs typeface="PingFang SC"/>
              </a:rPr>
              <a:t>1. 场景痛点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D06A4C5-F84D-47F8-A620-A3C708B5F4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3429000"/>
            <a:ext cx="30289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沙特 Marketing / 本地运营需要持续找热点、看竞品、避红线；内容机会窗口短，是周度刚需。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E6BE2C4F-56F8-437F-8C11-730245D5C6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3105150"/>
            <a:ext cx="33337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1FAD152-E7EF-4A35-8348-A9FA42005E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3105150"/>
            <a:ext cx="4762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55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1E396DEA-3D9C-4398-BA91-62BA92D69D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3219450"/>
            <a:ext cx="30289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C9553A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C9553A"/>
                </a:solidFill>
                <a:latin typeface="PingFang SC"/>
                <a:ea typeface="PingFang SC"/>
                <a:cs typeface="PingFang SC"/>
              </a:rPr>
              <a:t>2. 旧方式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FFDEA7FE-C798-44E4-9A26-FF45CD7220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2450" y="3429000"/>
            <a:ext cx="30289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人工逐个平台刷热搜、截图、记录关键词，再喂给 AI 分析；每周只能跑 2 次，且依赖个人经验。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AE8B1307-D5DE-438B-94C4-96E60074F9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3105150"/>
            <a:ext cx="33337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4DEBC5E2-1AE6-40E8-AC94-404D95700B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3105150"/>
            <a:ext cx="4762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B04DC210-A400-446E-9192-1F284E5786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86700" y="3219450"/>
            <a:ext cx="30289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0F6D73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0F6D73"/>
                </a:solidFill>
                <a:latin typeface="PingFang SC"/>
                <a:ea typeface="PingFang SC"/>
                <a:cs typeface="PingFang SC"/>
              </a:rPr>
              <a:t>3. 新方式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580A9889-84A2-48FC-85AC-EA5BCCB0BB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86700" y="3429000"/>
            <a:ext cx="30289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5 平台 API 并行采集，规则预处理后由 AI 生成语义分析和融合日报；人确认借势方向和红线。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2FCD569D-678E-4001-8B49-792391C071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95750"/>
            <a:ext cx="509587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5BF3CEA2-F4C1-48AF-B880-BEE7953A83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95750"/>
            <a:ext cx="4762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6F597AF7-3D49-4A22-8C61-3A76EB86C0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210050"/>
            <a:ext cx="4791075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2F7D51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2F7D51"/>
                </a:solidFill>
                <a:latin typeface="PingFang SC"/>
                <a:ea typeface="PingFang SC"/>
                <a:cs typeface="PingFang SC"/>
              </a:rPr>
              <a:t>4. 节省了什么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7C361D7F-A1D3-4F50-A0CB-93B88FCC66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419600"/>
            <a:ext cx="4791075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频次提升到每日自动；每周释放 8-12 人时；跨平台交叉验证、红线标记和结构化报告提升覆盖与一致性。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E1B21F0C-1CFA-4266-9B87-54D77A22D4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53125" y="4095750"/>
            <a:ext cx="509587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6792A093-DBAA-489A-A0DC-E523C07136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53125" y="4095750"/>
            <a:ext cx="47625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C59A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2B6D3B69-CA2F-49F7-8C37-7D617BB0B4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24575" y="4210050"/>
            <a:ext cx="4791075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4C59A8"/>
                </a:solidFill>
                <a:latin typeface="PingFang SC"/>
                <a:ea typeface="PingFang SC"/>
                <a:cs typeface="PingFang SC"/>
              </a:defRPr>
            </a:pPr>
            <a:r>
              <a:rPr sz="1050" b="1">
                <a:solidFill>
                  <a:srgbClr val="4C59A8"/>
                </a:solidFill>
                <a:latin typeface="PingFang SC"/>
                <a:ea typeface="PingFang SC"/>
                <a:cs typeface="PingFang SC"/>
              </a:rPr>
              <a:t>5. 可复制性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4BD58561-D6D2-42D1-8D3A-326CC101D7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24575" y="4419600"/>
            <a:ext cx="4791075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适合其他国家和外部信息监测类场景；需要可接入数据源、本地热点/敏感规则、定时分发机制。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9B76BC5D-36A1-477A-AFA3-311B7CC061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257800"/>
            <a:ext cx="1038225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E9F7"/>
          </a:solidFill>
          <a:ln xmlns:a="http://schemas.openxmlformats.org/drawingml/2006/main" w="9525">
            <a:solidFill>
              <a:srgbClr val="E6E9F7"/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70CD6685-D6C2-437D-B2F7-38F6846CBC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5381625"/>
            <a:ext cx="9886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一句话价值：把“人盯平台找机会”的工作，变成可每日运行、可追溯、可扩展的市场情报流水线。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1AF7A790-FD13-4EDA-A39B-189CF781AF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6096000"/>
            <a:ext cx="3657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50" b="0">
                <a:solidFill>
                  <a:srgbClr val="8A94A3"/>
                </a:solidFill>
                <a:latin typeface="PingFang SC"/>
                <a:ea typeface="PingFang SC"/>
                <a:cs typeface="PingFang SC"/>
              </a:defRPr>
            </a:pPr>
            <a:r>
              <a:rPr sz="750" b="0">
                <a:solidFill>
                  <a:srgbClr val="8A94A3"/>
                </a:solidFill>
                <a:latin typeface="PingFang SC"/>
                <a:ea typeface="PingFang SC"/>
                <a:cs typeface="PingFang SC"/>
              </a:rPr>
              <a:t>来源：Keeta 沙特社媒热点自动监测系统</a:t>
            </a:r>
          </a:p>
        </p:txBody>
      </p:sp>
    </p:spTree>
    <p:extLst>
      <p:ext uri="{BB962C8B-B14F-4D97-AF65-F5344CB8AC3E}">
        <p14:creationId xmlns:p14="http://schemas.microsoft.com/office/powerpoint/2010/main" val="1247956856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29A6F81-E7D6-402E-85E0-1FA73D7D49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4E8529C-E632-4010-94A9-BCED0A8D5A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400050"/>
            <a:ext cx="6667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372A3EA-BBAF-4D71-B5BC-E2532FF95B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514350"/>
            <a:ext cx="3429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案例墙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D854AC7-C04B-4B46-B962-2292A49682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762000"/>
            <a:ext cx="91440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23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按类别组织更多前线实践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DFA1AFE-3EEC-4D25-8616-8BC5F054EF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305550"/>
            <a:ext cx="11049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0E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AC7E9A0-AE20-4953-818B-D1428F2CAE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419850"/>
            <a:ext cx="2381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Skill Share Point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02BCF90-AB5A-4C56-9F0A-596BB40453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19850"/>
            <a:ext cx="4191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07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F93AAAB-A175-422D-ACC3-B8082E829A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428750"/>
            <a:ext cx="24765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D766FB8-D10E-435F-9AC6-DE400D6AD5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1562100"/>
            <a:ext cx="10096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FF0"/>
          </a:solidFill>
          <a:ln xmlns:a="http://schemas.openxmlformats.org/drawingml/2006/main" w="9525">
            <a:solidFill>
              <a:srgbClr val="DDEFF0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DCC5307-A7F3-4410-B749-1449F8DFF9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1619250"/>
            <a:ext cx="7810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0F6D73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0F6D73"/>
                </a:solidFill>
                <a:latin typeface="PingFang SC"/>
                <a:ea typeface="PingFang SC"/>
                <a:cs typeface="PingFang SC"/>
              </a:rPr>
              <a:t>数据分析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E602033-51AF-420F-8BF5-B7A8AE02AD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1924050"/>
            <a:ext cx="22098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VOC 自助查询与报告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B3C8D59-666E-41CD-8B47-836B536480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228850"/>
            <a:ext cx="22098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CS / 运营 / 产研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0D320A7-1974-492A-B079-3526A27A84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514600"/>
            <a:ext cx="22098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自然语言查 contact、反馈、FAQ 趋势；FAQ Top10 从约 3 小时降到 1 分钟。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AE29A67-4F00-4B26-B61E-8DA605B248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990850"/>
            <a:ext cx="2209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0F6D73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0F6D73"/>
                </a:solidFill>
                <a:latin typeface="PingFang SC"/>
                <a:ea typeface="PingFang SC"/>
                <a:cs typeface="PingFang SC"/>
              </a:rPr>
              <a:t>覆盖 BR/AE/HK/SA/QA/KW/BH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CCEEB8F-18F2-4B51-AF48-172DA160A7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43300"/>
            <a:ext cx="24765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41E8984-DB97-43E0-AD24-80228AD5A4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76650"/>
            <a:ext cx="10096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2F0E7"/>
          </a:solidFill>
          <a:ln xmlns:a="http://schemas.openxmlformats.org/drawingml/2006/main" w="9525">
            <a:solidFill>
              <a:srgbClr val="E2F0E7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7BE936C-9A9F-4137-BD80-25DEB9C365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733800"/>
            <a:ext cx="7810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F7D51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2F7D51"/>
                </a:solidFill>
                <a:latin typeface="PingFang SC"/>
                <a:ea typeface="PingFang SC"/>
                <a:cs typeface="PingFang SC"/>
              </a:rPr>
              <a:t>数据分析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2D089D3-F0DD-436D-B599-CE33124A85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038600"/>
            <a:ext cx="22098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专题分析与告警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48B437E-B030-4A54-B555-6790F6C1B4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343400"/>
            <a:ext cx="22098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业务、运营、数据用户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549EA46-8345-40E6-BAEC-D7E588069A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629150"/>
            <a:ext cx="22098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报表、垂类分析、盯盘告警转为可追问 Skill；报表 PV 38.4K，告警 PV 13.3K。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FEE4FF1-7AD8-4D74-8518-7E5A9B8544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5105400"/>
            <a:ext cx="2209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2F7D51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2F7D51"/>
                </a:solidFill>
                <a:latin typeface="PingFang SC"/>
                <a:ea typeface="PingFang SC"/>
                <a:cs typeface="PingFang SC"/>
              </a:rPr>
              <a:t>来自 Keeta Data Query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581F23D-7401-4A19-AADB-218691EAD7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1428750"/>
            <a:ext cx="24765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3983AA5-0949-4C15-87B9-6CBBC05D6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1562100"/>
            <a:ext cx="10096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E4DE"/>
          </a:solidFill>
          <a:ln xmlns:a="http://schemas.openxmlformats.org/drawingml/2006/main" w="9525">
            <a:solidFill>
              <a:srgbClr val="F6E4DE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D59804F-2D77-45BF-B185-5A7A25EBF1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1400" y="1619250"/>
            <a:ext cx="7810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C9553A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C9553A"/>
                </a:solidFill>
                <a:latin typeface="PingFang SC"/>
                <a:ea typeface="PingFang SC"/>
                <a:cs typeface="PingFang SC"/>
              </a:rPr>
              <a:t>诊断分析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DF6A38C-3051-4C23-8A6B-47A03C84AF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1924050"/>
            <a:ext cx="22098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申诉反向 QA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431227F-5C8C-4BD3-B2D3-B7BB39CC88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2228850"/>
            <a:ext cx="22098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履约 / 客服 / PMM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2E7B184-9E4C-4705-9F3F-E35C47C04C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2514600"/>
            <a:ext cx="22098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AI 对已通过申诉做 100% 筛查；433 单测试中发现 9 单虚假申诉。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3044DB1-B1F2-4320-9041-B87563C6F5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2990850"/>
            <a:ext cx="2209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C9553A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C9553A"/>
                </a:solidFill>
                <a:latin typeface="PingFang SC"/>
                <a:ea typeface="PingFang SC"/>
                <a:cs typeface="PingFang SC"/>
              </a:rPr>
              <a:t>适合质检、反作弊、审核员考核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784288E-0BE6-4608-AD11-3B1277CBD3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33750" y="3543300"/>
            <a:ext cx="24765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4F8ED63-E8AB-4609-B463-A174E781AA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3676650"/>
            <a:ext cx="10096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E4DE"/>
          </a:solidFill>
          <a:ln xmlns:a="http://schemas.openxmlformats.org/drawingml/2006/main" w="9525">
            <a:solidFill>
              <a:srgbClr val="F6E4DE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EA272D58-BE7F-4A7F-AF7F-FD92791325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1400" y="3733800"/>
            <a:ext cx="7810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C9553A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C9553A"/>
                </a:solidFill>
                <a:latin typeface="PingFang SC"/>
                <a:ea typeface="PingFang SC"/>
                <a:cs typeface="PingFang SC"/>
              </a:rPr>
              <a:t>诊断分析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3AA85F98-412F-4634-BB91-70DE8BF2DA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038600"/>
            <a:ext cx="22098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VOC 单例反馈还原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8AFBAFD3-CC4B-4D52-A8D0-020C343388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343400"/>
            <a:ext cx="22098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客服、产品、研发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DF4F4BB-7CB8-48AB-A0B0-DA3F382BDA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629150"/>
            <a:ext cx="22098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输入订单或 feedbackId，还原完整对话和工单信息；人工至少 2 分钟/单。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A1937F79-EABB-4D23-A2D2-56ED1051B6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5105400"/>
            <a:ext cx="2209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C9553A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C9553A"/>
                </a:solidFill>
                <a:latin typeface="PingFang SC"/>
                <a:ea typeface="PingFang SC"/>
                <a:cs typeface="PingFang SC"/>
              </a:rPr>
              <a:t>适合用户反馈诊断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A2776A34-17D9-4C9D-BE4B-DB5626CFF4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1428750"/>
            <a:ext cx="24765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F9DD8E6C-39EE-4AA6-B6CB-1F02B9F740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1562100"/>
            <a:ext cx="10096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EAD4"/>
          </a:solidFill>
          <a:ln xmlns:a="http://schemas.openxmlformats.org/drawingml/2006/main" w="9525">
            <a:solidFill>
              <a:srgbClr val="F6EAD4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5ECECF85-9EFA-4AF8-AD10-8517504648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48400" y="1619250"/>
            <a:ext cx="7810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B7791F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B7791F"/>
                </a:solidFill>
                <a:latin typeface="PingFang SC"/>
                <a:ea typeface="PingFang SC"/>
                <a:cs typeface="PingFang SC"/>
              </a:rPr>
              <a:t>运营操作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6C63163D-0C36-4136-9138-212496A06B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1924050"/>
            <a:ext cx="22098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精准营销配置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608C9EFF-EA74-435A-8DEF-30D4592A6C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228850"/>
            <a:ext cx="22098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KW 前线运营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8C799670-7278-4B36-8172-0E9C84A450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514600"/>
            <a:ext cx="22098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多实验、多任务营销配置由 Agent 执行，运营参与 &lt;1 分钟，操作降为 2-4 步。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15486C5E-1818-4AAC-B167-DBE23B024B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2990850"/>
            <a:ext cx="2209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B7791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B7791F"/>
                </a:solidFill>
                <a:latin typeface="PingFang SC"/>
                <a:ea typeface="PingFang SC"/>
                <a:cs typeface="PingFang SC"/>
              </a:rPr>
              <a:t>批量任务收益更明显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99B8B844-EEF2-41CB-94FB-B77C4CD360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3543300"/>
            <a:ext cx="24765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4AA21322-9CA3-497C-BE42-72193F34E3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3676650"/>
            <a:ext cx="10096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EAD4"/>
          </a:solidFill>
          <a:ln xmlns:a="http://schemas.openxmlformats.org/drawingml/2006/main" w="9525">
            <a:solidFill>
              <a:srgbClr val="F6EAD4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31ACC391-B1F8-4AFE-9721-2CE8A29954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48400" y="3733800"/>
            <a:ext cx="7810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B7791F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B7791F"/>
                </a:solidFill>
                <a:latin typeface="PingFang SC"/>
                <a:ea typeface="PingFang SC"/>
                <a:cs typeface="PingFang SC"/>
              </a:rPr>
              <a:t>运营操作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9B0ECEB6-45DE-4453-9D1E-3B654EC7BA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4038600"/>
            <a:ext cx="22098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优惠券批量配置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3DF4F7A4-666D-4399-9716-AE54B8077D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4343400"/>
            <a:ext cx="22098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国家运营、营销运营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17A14C16-6DEB-4002-9D62-1907305F8B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4629150"/>
            <a:ext cx="22098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12 张券 + 活动：人工 14-15 分钟，AI 10 分钟，运营确认 &lt;1 分钟。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06720BEF-520C-4E03-826C-19D987262B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34100" y="5105400"/>
            <a:ext cx="2209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B7791F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B7791F"/>
                </a:solidFill>
                <a:latin typeface="PingFang SC"/>
                <a:ea typeface="PingFang SC"/>
                <a:cs typeface="PingFang SC"/>
              </a:rPr>
              <a:t>主案例已验证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98A944C9-983E-4803-8DB9-860B54EB27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0" y="1428750"/>
            <a:ext cx="24765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FBBCA1EE-43C2-46D4-82CC-45081B1C9D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1562100"/>
            <a:ext cx="10096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E9F7"/>
          </a:solidFill>
          <a:ln xmlns:a="http://schemas.openxmlformats.org/drawingml/2006/main" w="9525">
            <a:solidFill>
              <a:srgbClr val="E6E9F7"/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385FCD54-D05C-4AB5-92D6-509FC76C79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1619250"/>
            <a:ext cx="7810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4C59A8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4C59A8"/>
                </a:solidFill>
                <a:latin typeface="PingFang SC"/>
                <a:ea typeface="PingFang SC"/>
                <a:cs typeface="PingFang SC"/>
              </a:rPr>
              <a:t>信息感知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325DBB52-D496-4EE4-87E7-89DA6BD9E7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1924050"/>
            <a:ext cx="22098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沙特社媒热点监测</a:t>
            </a:r>
          </a:p>
        </p:txBody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E76C6144-4634-4F94-BD6D-BF80FC499B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2228850"/>
            <a:ext cx="22098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Saudi Marketing</a:t>
            </a:r>
          </a:p>
        </p:txBody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4E51EF21-0D3B-4847-928C-05A5CD7063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2514600"/>
            <a:ext cx="22098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5 平台 API 并行采集，自动产出平台深度报告和跨平台融合日报。</a:t>
            </a:r>
          </a:p>
        </p:txBody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1854D51F-0689-424D-80C9-35D5109600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1100" y="2990850"/>
            <a:ext cx="22098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4C59A8"/>
                </a:solidFill>
                <a:latin typeface="PingFang SC"/>
                <a:ea typeface="PingFang SC"/>
                <a:cs typeface="PingFang SC"/>
              </a:defRPr>
            </a:pPr>
            <a:r>
              <a:rPr sz="900" b="1">
                <a:solidFill>
                  <a:srgbClr val="4C59A8"/>
                </a:solidFill>
                <a:latin typeface="PingFang SC"/>
                <a:ea typeface="PingFang SC"/>
                <a:cs typeface="PingFang SC"/>
              </a:rPr>
              <a:t>连续运行 7 天，已上线前端展示</a:t>
            </a:r>
          </a:p>
        </p:txBody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21014BA8-C897-481C-AA2C-EF7BB08573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67750" y="3543300"/>
            <a:ext cx="24765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EF2F6"/>
          </a:solidFill>
          <a:ln xmlns:a="http://schemas.openxmlformats.org/drawingml/2006/main" w="9525">
            <a:solidFill>
              <a:srgbClr val="EEF2F6"/>
            </a:solidFill>
            <a:prstDash val="solid"/>
          </a:ln>
        </p:spPr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3073C8AC-9395-43CC-9A33-D6F2050725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77300" y="3790950"/>
            <a:ext cx="20574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350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后续补充位</a:t>
            </a:r>
          </a:p>
        </p:txBody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2A79FDA4-62CA-4197-8661-229600D657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77300" y="4229100"/>
            <a:ext cx="20574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75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新增案例按同一字段补齐：类别、场景、业务方、解决问题、当前状态和一个可信数字。</a:t>
            </a:r>
          </a:p>
        </p:txBody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9775B431-1367-466B-BD1A-EAE8C67901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6096000"/>
            <a:ext cx="3657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50" b="0">
                <a:solidFill>
                  <a:srgbClr val="8A94A3"/>
                </a:solidFill>
                <a:latin typeface="PingFang SC"/>
                <a:ea typeface="PingFang SC"/>
                <a:cs typeface="PingFang SC"/>
              </a:defRPr>
            </a:pPr>
            <a:r>
              <a:rPr sz="750" b="0">
                <a:solidFill>
                  <a:srgbClr val="8A94A3"/>
                </a:solidFill>
                <a:latin typeface="PingFang SC"/>
                <a:ea typeface="PingFang SC"/>
                <a:cs typeface="PingFang SC"/>
              </a:rPr>
              <a:t>来源：可读取候选案例文档</a:t>
            </a:r>
          </a:p>
        </p:txBody>
      </p:sp>
    </p:spTree>
    <p:extLst>
      <p:ext uri="{BB962C8B-B14F-4D97-AF65-F5344CB8AC3E}">
        <p14:creationId xmlns:p14="http://schemas.microsoft.com/office/powerpoint/2010/main" val="675575991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FFF95B2-3474-40D5-9DC9-7BC2CB2A20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8F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F321555-5F39-47F4-937B-15E6CF8949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400050"/>
            <a:ext cx="6667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A0B20ED-A1AD-4E01-A693-6080616DFA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514350"/>
            <a:ext cx="3429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复制路径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3A9E8CF-8C86-4179-B8E6-4982DC9282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762000"/>
            <a:ext cx="91440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32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232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前线提场景，产研沉淀能力，优秀实践复用推广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336AFE0-6B7E-477A-87E4-E95655C10E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305550"/>
            <a:ext cx="11049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E0E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F3FE9DD-8F53-4A0A-AC12-F08F2F99FF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" y="6419850"/>
            <a:ext cx="2381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Skill Share Point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5CA4197-C0CF-4A98-84BE-88481E8C3B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6419850"/>
            <a:ext cx="4191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90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08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F8FA9F7-A6A6-49D3-AA51-65469B8274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1504950"/>
            <a:ext cx="2476500" cy="1504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3073EDE-2D89-4327-8A43-43C2C28144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676400"/>
            <a:ext cx="3238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A2F546A-31C3-4C5C-9D23-9B56223816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1724025"/>
            <a:ext cx="323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1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214269A-6AF0-47F4-8DAF-8F6CBD96EB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1676400"/>
            <a:ext cx="16954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前线提出场景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BD708F1-40E7-4199-8176-DDC3C0521A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1962150"/>
            <a:ext cx="169545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国家运营、客服、PMM、Marketing 提出真实高频问题，明确谁在做、频次和痛点。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BE8FD97-F606-44D2-A9C4-2C4902DB16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0" y="1504950"/>
            <a:ext cx="2476500" cy="1504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B5F572A-02E7-4660-BEA5-1D5BD7AA8B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0450" y="1676400"/>
            <a:ext cx="3238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553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630EC82-8FDD-4FBC-A12B-C5FE123A4C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0450" y="1724025"/>
            <a:ext cx="323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2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60F1327-DE25-4FAB-9F12-6E3587EBE2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57650" y="1676400"/>
            <a:ext cx="16954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案例 owner 量化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BEFC277-A2A1-4EAD-8F55-FAB04A0B9C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57650" y="1962150"/>
            <a:ext cx="169545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补齐旧方式、新方式、节省项和人工确认点，形成可复述的业务价值。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ECDED9E-4CFB-4F07-86AC-A2A30C0E48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91250" y="1504950"/>
            <a:ext cx="2476500" cy="1504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2B9DCEF-0C9C-488B-A85A-E47E10DFAD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1676400"/>
            <a:ext cx="3238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C59A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5659731-0F3A-441E-9899-C10BA077F0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1724025"/>
            <a:ext cx="323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3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3472904-F30D-4448-9CA8-3AD130948E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19900" y="1676400"/>
            <a:ext cx="16954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产研沉淀能力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6DD3F82-E6C9-418D-A0A5-F2C6B9D039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19900" y="1962150"/>
            <a:ext cx="169545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将一次性实践沉淀为稳定 Skill / Agent：权限、监控、降级、日志和审计可追溯。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1F24601-9AED-41EE-BC4E-6ED203BE72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1504950"/>
            <a:ext cx="2286000" cy="1504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122EA83-22F6-4E81-B5D1-04DFDCF7F8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24950" y="1676400"/>
            <a:ext cx="3238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301B1BA-E578-42FF-BEF3-75560D471D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24950" y="1724025"/>
            <a:ext cx="3238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FFFFFF"/>
                </a:solidFill>
                <a:latin typeface="PingFang SC"/>
                <a:ea typeface="PingFang SC"/>
                <a:cs typeface="PingFang SC"/>
              </a:rPr>
              <a:t>4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690E18E-3BEE-41AA-9FE4-3566FB51EE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82150" y="1676400"/>
            <a:ext cx="15049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275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同类复制推广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25043AD-7226-4D11-B957-8F0286FF04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82150" y="1962150"/>
            <a:ext cx="150495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657282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657282"/>
                </a:solidFill>
                <a:latin typeface="PingFang SC"/>
                <a:ea typeface="PingFang SC"/>
                <a:cs typeface="PingFang SC"/>
              </a:rPr>
              <a:t>复制到同国家/同流程/同角色，进入案例墙和可演示能力库。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53D8A6B-B349-4676-A4D4-284E7BD6FE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524250"/>
            <a:ext cx="333375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E2035F85-CEAE-47D2-AD37-BB4A017533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752850"/>
            <a:ext cx="12573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FF0"/>
          </a:solidFill>
          <a:ln xmlns:a="http://schemas.openxmlformats.org/drawingml/2006/main" w="9525">
            <a:solidFill>
              <a:srgbClr val="DDEFF0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DA7E09A-632E-4044-81D2-80436F5756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" y="3810000"/>
            <a:ext cx="10287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0F6D73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0F6D73"/>
                </a:solidFill>
                <a:latin typeface="PingFang SC"/>
                <a:ea typeface="PingFang SC"/>
                <a:cs typeface="PingFang SC"/>
              </a:rPr>
              <a:t>适合优先复制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5F30606-9EC1-444F-9F45-898D442309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229100"/>
            <a:ext cx="571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8A36CE5E-136C-4D92-8BE0-6DFB936633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4143375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业务已在使用，能说明真实收益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123CBFC-BB2B-44B6-AEF6-D04F453E17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486275"/>
            <a:ext cx="571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49696562-5590-4CCB-B0FF-96AB96D2AB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440055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规则明确，人工确认点清楚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2321956-64D5-446A-9D69-F683672DD8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743450"/>
            <a:ext cx="571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7E6045E2-5B2A-4CDF-93B0-9869F2767E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4657725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数据/系统可稳定接入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7F96859B-443E-4328-B0B7-DA7FA22437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5000625"/>
            <a:ext cx="571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6D7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5EA7CF3A-58EC-4F6E-9BBC-38DAE00C6E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49149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可迁移到多国家、多团队或多流程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8013E065-A65B-4E04-9BE6-78958F1998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33875" y="3524250"/>
            <a:ext cx="333375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1DFA5D68-9231-4781-BBF6-1DBA50102C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81525" y="3752850"/>
            <a:ext cx="11049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6E9F7"/>
          </a:solidFill>
          <a:ln xmlns:a="http://schemas.openxmlformats.org/drawingml/2006/main" w="9525">
            <a:solidFill>
              <a:srgbClr val="E6E9F7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2EF15E3E-E24C-4CF2-BF31-A95FB20BD1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95825" y="3810000"/>
            <a:ext cx="876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4C59A8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4C59A8"/>
                </a:solidFill>
                <a:latin typeface="PingFang SC"/>
                <a:ea typeface="PingFang SC"/>
                <a:cs typeface="PingFang SC"/>
              </a:rPr>
              <a:t>上线前确认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85E5B227-8EC4-446A-9452-C39470C7F9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00575" y="4229100"/>
            <a:ext cx="571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C59A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989FEBB9-2AC1-46A4-83EF-042DC0246B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2975" y="4143375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权限：谁能查、谁能写、谁能确认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4F705FD0-8BF0-4245-BB76-62E347165E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00575" y="4486275"/>
            <a:ext cx="571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C59A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1049FFF9-FDD6-4DBA-97F1-93DDF56D04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2975" y="440055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边界：AI 不确定时如何转人工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B97EE137-51EF-4DAB-B8CC-2710EDD088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00575" y="4743450"/>
            <a:ext cx="571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C59A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93D11B35-3FD6-4824-94A4-5390897410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2975" y="4657725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监控：成功率、耗时、异常和回滚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B3B5D141-AEAE-42F7-9E0B-CEAE03EA94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00575" y="5000625"/>
            <a:ext cx="571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C59A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EF6D8162-D00F-4047-BD24-DC1BB360FE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52975" y="49149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口径：指标、规则和敏感项可追溯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6733D13D-8037-48C0-B84A-B43FC6F201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0" y="3524250"/>
            <a:ext cx="3238500" cy="1809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9E0E8"/>
            </a:solidFill>
            <a:prstDash val="solid"/>
          </a:ln>
        </p:spPr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A4E1A7F5-C269-4FD4-9EFF-2C7567E996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752850"/>
            <a:ext cx="9525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2F0E7"/>
          </a:solidFill>
          <a:ln xmlns:a="http://schemas.openxmlformats.org/drawingml/2006/main" w="9525">
            <a:solidFill>
              <a:srgbClr val="E2F0E7"/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6B6CBE3D-2A6F-4B59-AC8D-214762E27C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62950" y="3810000"/>
            <a:ext cx="7239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2F7D51"/>
                </a:solidFill>
                <a:latin typeface="PingFang SC"/>
                <a:ea typeface="PingFang SC"/>
                <a:cs typeface="PingFang SC"/>
              </a:defRPr>
            </a:pPr>
            <a:r>
              <a:rPr sz="975" b="1">
                <a:solidFill>
                  <a:srgbClr val="2F7D51"/>
                </a:solidFill>
                <a:latin typeface="PingFang SC"/>
                <a:ea typeface="PingFang SC"/>
                <a:cs typeface="PingFang SC"/>
              </a:rPr>
              <a:t>复用方向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100F7856-A724-4B75-95B1-988A30D005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4229100"/>
            <a:ext cx="571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C178102E-8244-4320-AE04-AFF9B0DC9D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143375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数据分析：报告、告警、专题分析</a:t>
            </a:r>
          </a:p>
        </p:txBody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2D369690-0FD2-4839-B14F-D6470FA1C9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4486275"/>
            <a:ext cx="571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8E213F0C-236E-4C9A-B37C-F701D0603C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400550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诊断分析：审核、质检、反作弊</a:t>
            </a:r>
          </a:p>
        </p:txBody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77D53C38-87A9-415D-86A1-310E1B288F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4743450"/>
            <a:ext cx="571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8E37C969-A6EF-4462-AFC8-DEBD33BDC6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657725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运营操作：配置、校验、批量上线</a:t>
            </a:r>
          </a:p>
        </p:txBody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54344771-F9CF-4D45-8732-864D020035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67700" y="5000625"/>
            <a:ext cx="571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7D5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B29C80D4-AF7E-4878-9CBF-0D569AB386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914900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050" b="0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信息感知：热点、竞品、外部信号</a:t>
            </a:r>
          </a:p>
        </p:txBody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B40DE420-2D9C-452A-9276-70323B927A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95500" y="5619750"/>
            <a:ext cx="80010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DEFF0"/>
          </a:solidFill>
          <a:ln xmlns:a="http://schemas.openxmlformats.org/drawingml/2006/main" w="9525">
            <a:solidFill>
              <a:srgbClr val="DDEFF0"/>
            </a:solidFill>
            <a:prstDash val="solid"/>
          </a:ln>
        </p:spPr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22B22662-09C7-4A1B-AB36-3F7116FEBC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62200" y="5753100"/>
            <a:ext cx="74676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152030"/>
                </a:solidFill>
                <a:latin typeface="PingFang SC"/>
                <a:ea typeface="PingFang SC"/>
                <a:cs typeface="PingFang SC"/>
              </a:defRPr>
            </a:pPr>
            <a:r>
              <a:rPr sz="1200" b="1">
                <a:solidFill>
                  <a:srgbClr val="152030"/>
                </a:solidFill>
                <a:latin typeface="PingFang SC"/>
                <a:ea typeface="PingFang SC"/>
                <a:cs typeface="PingFang SC"/>
              </a:rPr>
              <a:t>复制重点：先把一个前线场景讲清楚、跑稳定，再把能力抽象成可被更多团队调用的 Skill / Agent。</a:t>
            </a:r>
          </a:p>
        </p:txBody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21FA56C5-902B-4A94-BB6E-24C2310CCF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6096000"/>
            <a:ext cx="3657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50" b="0">
                <a:solidFill>
                  <a:srgbClr val="8A94A3"/>
                </a:solidFill>
                <a:latin typeface="PingFang SC"/>
                <a:ea typeface="PingFang SC"/>
                <a:cs typeface="PingFang SC"/>
              </a:defRPr>
            </a:pPr>
            <a:r>
              <a:rPr sz="750" b="0">
                <a:solidFill>
                  <a:srgbClr val="8A94A3"/>
                </a:solidFill>
                <a:latin typeface="PingFang SC"/>
                <a:ea typeface="PingFang SC"/>
                <a:cs typeface="PingFang SC"/>
              </a:rPr>
              <a:t>依据：Skill Share Point 更新文档</a:t>
            </a:r>
          </a:p>
        </p:txBody>
      </p:sp>
    </p:spTree>
    <p:extLst>
      <p:ext uri="{BB962C8B-B14F-4D97-AF65-F5344CB8AC3E}">
        <p14:creationId xmlns:p14="http://schemas.microsoft.com/office/powerpoint/2010/main" val="152499313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2026-06-03T12:31:43.0990000Z</dcterms:created>
  <dcterms:modified xsi:type="dcterms:W3CDTF">2026-06-03T12:31:43.0990000Z</dcterms:modified>
</coreProperties>
</file>